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18"/>
  </p:notesMasterIdLst>
  <p:handoutMasterIdLst>
    <p:handoutMasterId r:id="rId19"/>
  </p:handoutMasterIdLst>
  <p:sldIdLst>
    <p:sldId id="280" r:id="rId2"/>
    <p:sldId id="658" r:id="rId3"/>
    <p:sldId id="670" r:id="rId4"/>
    <p:sldId id="671" r:id="rId5"/>
    <p:sldId id="672" r:id="rId6"/>
    <p:sldId id="673" r:id="rId7"/>
    <p:sldId id="702" r:id="rId8"/>
    <p:sldId id="674" r:id="rId9"/>
    <p:sldId id="675" r:id="rId10"/>
    <p:sldId id="703" r:id="rId11"/>
    <p:sldId id="704" r:id="rId12"/>
    <p:sldId id="706" r:id="rId13"/>
    <p:sldId id="705" r:id="rId14"/>
    <p:sldId id="707" r:id="rId15"/>
    <p:sldId id="708" r:id="rId16"/>
    <p:sldId id="709" r:id="rId17"/>
  </p:sldIdLst>
  <p:sldSz cx="9144000" cy="6858000" type="screen4x3"/>
  <p:notesSz cx="9929813" cy="6797675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바른고딕" panose="020B0603020101020101" pitchFamily="50" charset="-127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Tahoma" panose="020B0604030504040204" pitchFamily="34" charset="0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1E7"/>
    <a:srgbClr val="0000FF"/>
    <a:srgbClr val="441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7124" autoAdjust="0"/>
  </p:normalViewPr>
  <p:slideViewPr>
    <p:cSldViewPr>
      <p:cViewPr varScale="1">
        <p:scale>
          <a:sx n="115" d="100"/>
          <a:sy n="115" d="100"/>
        </p:scale>
        <p:origin x="1806" y="10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84" d="100"/>
          <a:sy n="184" d="100"/>
        </p:scale>
        <p:origin x="200" y="232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A1ABA7-71B3-2B41-AA9F-2679573484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82" cy="340492"/>
          </a:xfrm>
          <a:prstGeom prst="rect">
            <a:avLst/>
          </a:prstGeom>
        </p:spPr>
        <p:txBody>
          <a:bodyPr vert="horz" lIns="88240" tIns="44120" rIns="88240" bIns="441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3298B1-40E8-2341-BA92-8B69181149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4891" y="0"/>
            <a:ext cx="4303382" cy="340492"/>
          </a:xfrm>
          <a:prstGeom prst="rect">
            <a:avLst/>
          </a:prstGeom>
        </p:spPr>
        <p:txBody>
          <a:bodyPr vert="horz" lIns="88240" tIns="44120" rIns="88240" bIns="44120" rtlCol="0"/>
          <a:lstStyle>
            <a:lvl1pPr algn="r">
              <a:defRPr sz="1200"/>
            </a:lvl1pPr>
          </a:lstStyle>
          <a:p>
            <a:fld id="{A0AB9A2E-01E8-B149-9138-61E3E856903F}" type="datetimeFigureOut">
              <a:rPr kumimoji="1" lang="ko-KR" altLang="en-US" smtClean="0"/>
              <a:t>2020-01-05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841376-25C7-A641-9EB3-DB3C88B59F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7183"/>
            <a:ext cx="4303382" cy="340492"/>
          </a:xfrm>
          <a:prstGeom prst="rect">
            <a:avLst/>
          </a:prstGeom>
        </p:spPr>
        <p:txBody>
          <a:bodyPr vert="horz" lIns="88240" tIns="44120" rIns="88240" bIns="441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F9926F-FCAA-F64D-AD0F-5302F46ED7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4891" y="6457183"/>
            <a:ext cx="4303382" cy="340492"/>
          </a:xfrm>
          <a:prstGeom prst="rect">
            <a:avLst/>
          </a:prstGeom>
        </p:spPr>
        <p:txBody>
          <a:bodyPr vert="horz" lIns="88240" tIns="44120" rIns="88240" bIns="44120" rtlCol="0" anchor="b"/>
          <a:lstStyle>
            <a:lvl1pPr algn="r">
              <a:defRPr sz="1200"/>
            </a:lvl1pPr>
          </a:lstStyle>
          <a:p>
            <a:fld id="{D6645891-22C0-B041-9B6C-FDC7635FA2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37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2918" cy="341458"/>
          </a:xfrm>
          <a:prstGeom prst="rect">
            <a:avLst/>
          </a:prstGeom>
        </p:spPr>
        <p:txBody>
          <a:bodyPr vert="horz" lIns="95581" tIns="47791" rIns="95581" bIns="47791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5172" y="1"/>
            <a:ext cx="4302918" cy="341458"/>
          </a:xfrm>
          <a:prstGeom prst="rect">
            <a:avLst/>
          </a:prstGeom>
        </p:spPr>
        <p:txBody>
          <a:bodyPr vert="horz" lIns="95581" tIns="47791" rIns="95581" bIns="47791" rtlCol="0"/>
          <a:lstStyle>
            <a:lvl1pPr algn="r">
              <a:defRPr sz="1300"/>
            </a:lvl1pPr>
          </a:lstStyle>
          <a:p>
            <a:fld id="{81DD6868-4021-6D43-A1EA-318C21E6CCF5}" type="datetimeFigureOut">
              <a:rPr kumimoji="1" lang="ko-KR" altLang="en-US" smtClean="0"/>
              <a:t>2020-01-05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9113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81" tIns="47791" rIns="95581" bIns="4779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982" y="3271383"/>
            <a:ext cx="7943850" cy="2676584"/>
          </a:xfrm>
          <a:prstGeom prst="rect">
            <a:avLst/>
          </a:prstGeom>
        </p:spPr>
        <p:txBody>
          <a:bodyPr vert="horz" lIns="95581" tIns="47791" rIns="95581" bIns="47791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219"/>
            <a:ext cx="4302918" cy="341457"/>
          </a:xfrm>
          <a:prstGeom prst="rect">
            <a:avLst/>
          </a:prstGeom>
        </p:spPr>
        <p:txBody>
          <a:bodyPr vert="horz" lIns="95581" tIns="47791" rIns="95581" bIns="47791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5172" y="6456219"/>
            <a:ext cx="4302918" cy="341457"/>
          </a:xfrm>
          <a:prstGeom prst="rect">
            <a:avLst/>
          </a:prstGeom>
        </p:spPr>
        <p:txBody>
          <a:bodyPr vert="horz" lIns="95581" tIns="47791" rIns="95581" bIns="47791" rtlCol="0" anchor="b"/>
          <a:lstStyle>
            <a:lvl1pPr algn="r">
              <a:defRPr sz="1300"/>
            </a:lvl1pPr>
          </a:lstStyle>
          <a:p>
            <a:fld id="{21C77A4B-54EF-7844-BF56-F1E937F113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986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35350" y="849313"/>
            <a:ext cx="3059113" cy="2293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77A4B-54EF-7844-BF56-F1E937F1131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7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51424" y="98963"/>
            <a:ext cx="8641152" cy="72000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16A1E7"/>
                </a:solidFill>
                <a:effectLst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224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16A1E7"/>
                </a:solidFill>
                <a:effectLst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251424" y="908974"/>
            <a:ext cx="8641153" cy="5580061"/>
          </a:xfrm>
        </p:spPr>
        <p:txBody>
          <a:bodyPr/>
          <a:lstStyle>
            <a:lvl1pPr>
              <a:lnSpc>
                <a:spcPct val="100000"/>
              </a:lnSpc>
              <a:spcBef>
                <a:spcPts val="450"/>
              </a:spcBef>
              <a:spcAft>
                <a:spcPts val="225"/>
              </a:spcAft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78230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91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51424" y="548618"/>
            <a:ext cx="8641152" cy="2880383"/>
          </a:xfrm>
        </p:spPr>
        <p:txBody>
          <a:bodyPr>
            <a:normAutofit/>
          </a:bodyPr>
          <a:lstStyle>
            <a:lvl1pPr algn="ctr" latinLnBrk="0">
              <a:defRPr sz="3300" b="1">
                <a:solidFill>
                  <a:srgbClr val="16A1E7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251424" y="4149096"/>
            <a:ext cx="8641152" cy="2160288"/>
          </a:xfrm>
        </p:spPr>
        <p:txBody>
          <a:bodyPr anchor="ctr">
            <a:normAutofit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48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>
                <a:solidFill>
                  <a:srgbClr val="16A1E7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4691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>
                <a:latin typeface="Calibri" charset="0"/>
                <a:ea typeface="Calibri" charset="0"/>
                <a:cs typeface="Calibri" charset="0"/>
              </a:defRPr>
            </a:lvl1pPr>
            <a:lvl2pPr>
              <a:defRPr sz="1800">
                <a:latin typeface="Calibri" charset="0"/>
                <a:ea typeface="Calibri" charset="0"/>
                <a:cs typeface="Calibri" charset="0"/>
              </a:defRPr>
            </a:lvl2pPr>
            <a:lvl3pPr>
              <a:defRPr sz="1500">
                <a:latin typeface="Calibri" charset="0"/>
                <a:ea typeface="Calibri" charset="0"/>
                <a:cs typeface="Calibri" charset="0"/>
              </a:defRPr>
            </a:lvl3pPr>
            <a:lvl4pPr>
              <a:defRPr sz="1350">
                <a:latin typeface="Calibri" charset="0"/>
                <a:ea typeface="Calibri" charset="0"/>
                <a:cs typeface="Calibri" charset="0"/>
              </a:defRPr>
            </a:lvl4pPr>
            <a:lvl5pPr>
              <a:defRPr sz="1350">
                <a:latin typeface="Calibri" charset="0"/>
                <a:ea typeface="Calibri" charset="0"/>
                <a:cs typeface="Calibri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>
                <a:latin typeface="Calibri" charset="0"/>
                <a:ea typeface="Calibri" charset="0"/>
                <a:cs typeface="Calibri" charset="0"/>
              </a:defRPr>
            </a:lvl1pPr>
            <a:lvl2pPr>
              <a:defRPr sz="1800">
                <a:latin typeface="Calibri" charset="0"/>
                <a:ea typeface="Calibri" charset="0"/>
                <a:cs typeface="Calibri" charset="0"/>
              </a:defRPr>
            </a:lvl2pPr>
            <a:lvl3pPr>
              <a:defRPr sz="1500">
                <a:latin typeface="Calibri" charset="0"/>
                <a:ea typeface="Calibri" charset="0"/>
                <a:cs typeface="Calibri" charset="0"/>
              </a:defRPr>
            </a:lvl3pPr>
            <a:lvl4pPr>
              <a:defRPr sz="1350">
                <a:latin typeface="Calibri" charset="0"/>
                <a:ea typeface="Calibri" charset="0"/>
                <a:cs typeface="Calibri" charset="0"/>
              </a:defRPr>
            </a:lvl4pPr>
            <a:lvl5pPr>
              <a:defRPr sz="1350">
                <a:latin typeface="Calibri" charset="0"/>
                <a:ea typeface="Calibri" charset="0"/>
                <a:cs typeface="Calibri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513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3" y="6333135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587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99593" y="2636912"/>
            <a:ext cx="7237418" cy="936104"/>
          </a:xfrm>
        </p:spPr>
        <p:txBody>
          <a:bodyPr>
            <a:normAutofit/>
          </a:bodyPr>
          <a:lstStyle>
            <a:lvl1pPr algn="ctr">
              <a:defRPr sz="22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8388424" y="6345460"/>
            <a:ext cx="504056" cy="251892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F3FB65-8DC3-4AA2-8C7D-32C9FB3EA36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56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D224C7-22C6-1E47-B1B0-3F6D3673172E}"/>
              </a:ext>
            </a:extLst>
          </p:cNvPr>
          <p:cNvSpPr/>
          <p:nvPr userDrawn="1"/>
        </p:nvSpPr>
        <p:spPr>
          <a:xfrm>
            <a:off x="0" y="89627"/>
            <a:ext cx="251424" cy="729344"/>
          </a:xfrm>
          <a:prstGeom prst="rect">
            <a:avLst/>
          </a:prstGeom>
          <a:solidFill>
            <a:srgbClr val="16A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1424" y="98963"/>
            <a:ext cx="8641152" cy="72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424" y="908972"/>
            <a:ext cx="8641152" cy="5580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A</a:t>
            </a:r>
            <a:endParaRPr lang="ko-KR" altLang="en-US" dirty="0"/>
          </a:p>
          <a:p>
            <a:pPr lvl="1"/>
            <a:r>
              <a:rPr lang="en-US" altLang="ko-KR" dirty="0"/>
              <a:t>A</a:t>
            </a:r>
            <a:endParaRPr lang="ko-KR" altLang="en-US" dirty="0"/>
          </a:p>
          <a:p>
            <a:pPr lvl="2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5" name="Rectangle 26"/>
          <p:cNvSpPr>
            <a:spLocks noChangeArrowheads="1"/>
          </p:cNvSpPr>
          <p:nvPr userDrawn="1"/>
        </p:nvSpPr>
        <p:spPr bwMode="auto">
          <a:xfrm>
            <a:off x="7902444" y="6579409"/>
            <a:ext cx="1241556" cy="27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9056" tIns="34529" rIns="69056" bIns="34529" anchor="ctr"/>
          <a:lstStyle/>
          <a:p>
            <a:pPr algn="r"/>
            <a:fld id="{86B732FB-76AE-495D-B3F0-1007968551E0}" type="slidenum">
              <a:rPr kumimoji="0" lang="en-US" altLang="ko-KR" sz="900" b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pPr algn="r"/>
              <a:t>‹#›</a:t>
            </a:fld>
            <a:r>
              <a:rPr kumimoji="0" lang="en-US" altLang="ko-KR" sz="900" b="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48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3" r:id="rId3"/>
    <p:sldLayoutId id="2147483667" r:id="rId4"/>
    <p:sldLayoutId id="2147483669" r:id="rId5"/>
    <p:sldLayoutId id="2147483670" r:id="rId6"/>
    <p:sldLayoutId id="2147483675" r:id="rId7"/>
    <p:sldLayoutId id="2147483676" r:id="rId8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400" b="1" kern="1200">
          <a:solidFill>
            <a:srgbClr val="16A1E7"/>
          </a:solidFill>
          <a:effectLst/>
          <a:latin typeface="Calibri"/>
          <a:ea typeface="나눔고딕코딩" pitchFamily="49" charset="-127"/>
          <a:cs typeface="Calibri"/>
        </a:defRPr>
      </a:lvl1pPr>
    </p:titleStyle>
    <p:bodyStyle>
      <a:lvl1pPr marL="257175" indent="-257175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tx1"/>
        </a:buClr>
        <a:buSzPct val="60000"/>
        <a:buFont typeface="Wingdings" charset="2"/>
        <a:buChar char="n"/>
        <a:defRPr sz="21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557213" indent="-214313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chemeClr val="tx1">
            <a:lumMod val="85000"/>
            <a:lumOff val="15000"/>
          </a:schemeClr>
        </a:buClr>
        <a:buFont typeface="Arial" pitchFamily="34" charset="0"/>
        <a:buChar char="•"/>
        <a:defRPr sz="18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chemeClr val="tx1">
            <a:lumMod val="85000"/>
            <a:lumOff val="15000"/>
          </a:schemeClr>
        </a:buClr>
        <a:buFont typeface="Tahoma" pitchFamily="34" charset="0"/>
        <a:buChar char="-"/>
        <a:defRPr sz="15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200150" indent="-171450" algn="l" defTabSz="685800" rtl="0" eaLnBrk="1" latinLnBrk="1" hangingPunct="1">
        <a:spcBef>
          <a:spcPct val="20000"/>
        </a:spcBef>
        <a:buClr>
          <a:schemeClr val="tx2">
            <a:lumMod val="50000"/>
          </a:schemeClr>
        </a:buClr>
        <a:buFont typeface="Arial" pitchFamily="34" charset="0"/>
        <a:buChar char="–"/>
        <a:defRPr sz="1200" kern="1200">
          <a:solidFill>
            <a:schemeClr val="tx2">
              <a:lumMod val="50000"/>
            </a:schemeClr>
          </a:solidFill>
          <a:latin typeface="Tahoma" pitchFamily="34" charset="0"/>
          <a:ea typeface="+mn-ea"/>
          <a:cs typeface="Tahoma" pitchFamily="34" charset="0"/>
        </a:defRPr>
      </a:lvl4pPr>
      <a:lvl5pPr marL="1543050" indent="-171450" algn="l" defTabSz="685800" rtl="0" eaLnBrk="1" latinLnBrk="1" hangingPunct="1">
        <a:spcBef>
          <a:spcPct val="20000"/>
        </a:spcBef>
        <a:buClr>
          <a:schemeClr val="tx2">
            <a:lumMod val="75000"/>
          </a:schemeClr>
        </a:buClr>
        <a:buFont typeface="Arial" pitchFamily="34" charset="0"/>
        <a:buChar char="»"/>
        <a:defRPr sz="1050" kern="1200">
          <a:solidFill>
            <a:schemeClr val="tx2">
              <a:lumMod val="50000"/>
            </a:schemeClr>
          </a:solidFill>
          <a:latin typeface="Tahoma" pitchFamily="34" charset="0"/>
          <a:ea typeface="+mn-ea"/>
          <a:cs typeface="Tahoma" pitchFamily="34" charset="0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36" y="857251"/>
            <a:ext cx="9153472" cy="1964243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16950" y="2835402"/>
            <a:ext cx="8910099" cy="1890021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latin typeface="Calibri"/>
                <a:cs typeface="Calibri"/>
              </a:rPr>
              <a:t>Object</a:t>
            </a:r>
            <a:r>
              <a:rPr lang="ko-KR" altLang="en-US" sz="3000" dirty="0">
                <a:latin typeface="Calibri"/>
                <a:cs typeface="Calibri"/>
              </a:rPr>
              <a:t> </a:t>
            </a:r>
            <a:r>
              <a:rPr lang="en-US" altLang="en-US" sz="3000" dirty="0">
                <a:latin typeface="Calibri"/>
                <a:cs typeface="Calibri"/>
              </a:rPr>
              <a:t>D</a:t>
            </a:r>
            <a:r>
              <a:rPr lang="en-US" altLang="ko-KR" sz="3000" dirty="0">
                <a:latin typeface="Calibri"/>
                <a:cs typeface="Calibri"/>
              </a:rPr>
              <a:t>etection with</a:t>
            </a:r>
            <a:br>
              <a:rPr lang="en-US" altLang="ko-KR" sz="3000" dirty="0">
                <a:latin typeface="Calibri"/>
                <a:cs typeface="Calibri"/>
              </a:rPr>
            </a:br>
            <a:r>
              <a:rPr lang="en-US" altLang="ko-KR" sz="3000" dirty="0" smtClean="0">
                <a:latin typeface="Calibri"/>
                <a:cs typeface="Calibri"/>
              </a:rPr>
              <a:t>Tiny SSD(Single</a:t>
            </a:r>
            <a:r>
              <a:rPr lang="ko-KR" altLang="en-US" sz="3000" dirty="0" smtClean="0">
                <a:latin typeface="Calibri"/>
                <a:cs typeface="Calibri"/>
              </a:rPr>
              <a:t> </a:t>
            </a:r>
            <a:r>
              <a:rPr lang="en-US" altLang="ko-KR" sz="3000" dirty="0">
                <a:latin typeface="Calibri"/>
                <a:cs typeface="Calibri"/>
              </a:rPr>
              <a:t>Shot</a:t>
            </a:r>
            <a:r>
              <a:rPr lang="ko-KR" altLang="en-US" sz="3000" dirty="0">
                <a:latin typeface="Calibri"/>
                <a:cs typeface="Calibri"/>
              </a:rPr>
              <a:t> </a:t>
            </a:r>
            <a:r>
              <a:rPr lang="en-US" altLang="ko-KR" sz="3000" dirty="0">
                <a:latin typeface="Calibri"/>
                <a:cs typeface="Calibri"/>
              </a:rPr>
              <a:t>Multi-Box</a:t>
            </a:r>
            <a:r>
              <a:rPr lang="ko-KR" altLang="en-US" sz="3000" dirty="0">
                <a:latin typeface="Calibri"/>
                <a:cs typeface="Calibri"/>
              </a:rPr>
              <a:t> </a:t>
            </a:r>
            <a:r>
              <a:rPr lang="en-US" altLang="ko-KR" sz="3000" dirty="0" smtClean="0">
                <a:latin typeface="Calibri"/>
                <a:cs typeface="Calibri"/>
              </a:rPr>
              <a:t>Detector)</a:t>
            </a:r>
            <a:endParaRPr lang="ko-KR" dirty="0" err="1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331568" y="4554012"/>
            <a:ext cx="6480864" cy="1755020"/>
          </a:xfrm>
        </p:spPr>
        <p:txBody>
          <a:bodyPr>
            <a:noAutofit/>
          </a:bodyPr>
          <a:lstStyle/>
          <a:p>
            <a:r>
              <a:rPr lang="en-US" altLang="ko-KR" sz="1800" dirty="0" smtClean="0">
                <a:latin typeface="Calibri"/>
                <a:cs typeface="Calibri"/>
              </a:rPr>
              <a:t>2020.01.06</a:t>
            </a:r>
            <a:endParaRPr lang="en-US" altLang="ko-KR" sz="1800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DFB13817-1D08-4EAB-BB62-33CB46B54A73}"/>
              </a:ext>
            </a:extLst>
          </p:cNvPr>
          <p:cNvSpPr txBox="1">
            <a:spLocks/>
          </p:cNvSpPr>
          <p:nvPr/>
        </p:nvSpPr>
        <p:spPr>
          <a:xfrm>
            <a:off x="116950" y="3879005"/>
            <a:ext cx="8910099" cy="1890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16A1E7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ko-KR" altLang="en-US" sz="2400" dirty="0" err="1" smtClean="0">
                <a:latin typeface="Calibri"/>
                <a:cs typeface="Calibri"/>
              </a:rPr>
              <a:t>임도훈</a:t>
            </a:r>
            <a:endParaRPr lang="ko-KR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7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38DDC-429B-411B-9D27-0DCAF4C9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SSD: Single Shot Multi-Box Detector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F6026-8D22-42C5-9124-84EF6FE88A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424" y="908974"/>
            <a:ext cx="8641153" cy="576006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서로 다른 크기의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feature map </a:t>
            </a:r>
            <a:r>
              <a:rPr lang="ko-KR" altLang="en-US" dirty="0" smtClean="0"/>
              <a:t>각각의</a:t>
            </a:r>
            <a:r>
              <a:rPr lang="en-US" altLang="ko-KR" dirty="0"/>
              <a:t> </a:t>
            </a:r>
            <a:r>
              <a:rPr lang="en-US" altLang="ko-KR" dirty="0" smtClean="0"/>
              <a:t>grid cell</a:t>
            </a:r>
            <a:r>
              <a:rPr lang="ko-KR" altLang="en-US" dirty="0" smtClean="0"/>
              <a:t>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aspect ratio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또는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scale</a:t>
            </a:r>
            <a:r>
              <a:rPr lang="ko-KR" altLang="en-US" dirty="0" smtClean="0"/>
              <a:t>을 가지는</a:t>
            </a:r>
            <a:r>
              <a:rPr lang="en-US" altLang="ko-KR" dirty="0" smtClean="0"/>
              <a:t> Default box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Ground-truth bounding box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Default 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IOU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800" dirty="0" smtClean="0"/>
              <a:t>     - 0.5</a:t>
            </a:r>
            <a:r>
              <a:rPr lang="ko-KR" altLang="en-US" sz="1800" dirty="0" smtClean="0"/>
              <a:t>이상이면 </a:t>
            </a:r>
            <a:r>
              <a:rPr lang="en-US" altLang="ko-KR" sz="1800" dirty="0" smtClean="0"/>
              <a:t>Default box</a:t>
            </a:r>
            <a:r>
              <a:rPr lang="ko-KR" altLang="en-US" sz="1800" dirty="0" smtClean="0"/>
              <a:t>는 해당하는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를 검출하는데 책임이 할당</a:t>
            </a:r>
            <a:r>
              <a:rPr lang="en-US" altLang="ko-KR" sz="1800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6" y="728970"/>
            <a:ext cx="7560084" cy="42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38DDC-429B-411B-9D27-0DCAF4C9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Tiny SSD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F6026-8D22-42C5-9124-84EF6FE88A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424" y="908974"/>
            <a:ext cx="8641153" cy="576006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</a:t>
            </a:r>
            <a:r>
              <a:rPr lang="en-US" altLang="ko-KR" dirty="0" smtClean="0"/>
              <a:t>spect ratio</a:t>
            </a:r>
            <a:r>
              <a:rPr lang="ko-KR" altLang="en-US" dirty="0"/>
              <a:t> </a:t>
            </a:r>
            <a:r>
              <a:rPr lang="en-US" altLang="ko-KR" dirty="0" smtClean="0"/>
              <a:t>{</a:t>
            </a:r>
            <a:r>
              <a:rPr lang="en-US" altLang="ko-KR" dirty="0" smtClean="0"/>
              <a:t>1, 2, 3, 1/2, 1/3</a:t>
            </a:r>
            <a:r>
              <a:rPr lang="en-US" altLang="ko-KR" dirty="0" smtClean="0"/>
              <a:t>}</a:t>
            </a:r>
            <a:endParaRPr lang="en-US" altLang="ko-KR" dirty="0" smtClean="0"/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개 </a:t>
            </a:r>
            <a:r>
              <a:rPr lang="en-US" altLang="ko-KR" dirty="0" err="1" smtClean="0"/>
              <a:t>feauture</a:t>
            </a:r>
            <a:r>
              <a:rPr lang="en-US" altLang="ko-KR" dirty="0" smtClean="0"/>
              <a:t> map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cell</a:t>
            </a:r>
            <a:r>
              <a:rPr lang="ko-KR" altLang="en-US" dirty="0" smtClean="0"/>
              <a:t> 크기인 </a:t>
            </a:r>
            <a:r>
              <a:rPr lang="en-US" altLang="ko-KR" dirty="0" smtClean="0"/>
              <a:t>scale</a:t>
            </a:r>
            <a:r>
              <a:rPr lang="ko-KR" altLang="en-US" dirty="0"/>
              <a:t>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aspect ratio</a:t>
            </a:r>
            <a:r>
              <a:rPr lang="ko-KR" altLang="en-US" dirty="0" smtClean="0"/>
              <a:t>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이용해서 </a:t>
            </a:r>
            <a:r>
              <a:rPr lang="ko-KR" altLang="en-US" sz="1800" dirty="0" smtClean="0"/>
              <a:t>중심점과 높이</a:t>
            </a:r>
            <a:r>
              <a:rPr lang="en-US" altLang="ko-KR" sz="1800" dirty="0" smtClean="0"/>
              <a:t>(h)</a:t>
            </a:r>
            <a:r>
              <a:rPr lang="ko-KR" altLang="en-US" sz="1800" dirty="0" smtClean="0"/>
              <a:t>와 밑변</a:t>
            </a:r>
            <a:r>
              <a:rPr lang="en-US" altLang="ko-KR" sz="1800" dirty="0" smtClean="0"/>
              <a:t>(w)</a:t>
            </a:r>
            <a:r>
              <a:rPr lang="ko-KR" altLang="en-US" sz="1800" dirty="0" smtClean="0"/>
              <a:t> 계산 </a:t>
            </a:r>
            <a:r>
              <a:rPr lang="en-US" altLang="ko-KR" sz="1800" dirty="0" smtClean="0"/>
              <a:t>-&gt; IOU!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r>
              <a:rPr lang="en-US" altLang="ko-KR" dirty="0"/>
              <a:t>b</a:t>
            </a:r>
            <a:r>
              <a:rPr lang="en-US" altLang="ko-KR" dirty="0" smtClean="0"/>
              <a:t>ounding box 8732 -&gt; 6792, </a:t>
            </a:r>
            <a:r>
              <a:rPr lang="ko-KR" altLang="en-US" dirty="0" err="1" smtClean="0"/>
              <a:t>연산량</a:t>
            </a:r>
            <a:r>
              <a:rPr lang="ko-KR" altLang="en-US" dirty="0" smtClean="0"/>
              <a:t> 감소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r>
              <a:rPr lang="en-US" altLang="ko-KR" sz="1800" dirty="0" smtClean="0"/>
              <a:t>  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작은 </a:t>
            </a:r>
            <a:r>
              <a:rPr lang="en-US" altLang="ko-KR" sz="1600" dirty="0" smtClean="0"/>
              <a:t>scale</a:t>
            </a:r>
            <a:r>
              <a:rPr lang="ko-KR" altLang="en-US" sz="1600" dirty="0" smtClean="0"/>
              <a:t>인 </a:t>
            </a:r>
            <a:r>
              <a:rPr lang="en-US" altLang="ko-KR" sz="1600" dirty="0" err="1" smtClean="0"/>
              <a:t>s_prime</a:t>
            </a:r>
            <a:r>
              <a:rPr lang="ko-KR" altLang="en-US" sz="1600" dirty="0" smtClean="0"/>
              <a:t>을 제거 또는 남김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- </a:t>
            </a:r>
            <a:r>
              <a:rPr lang="ko-KR" altLang="en-US" sz="1600" dirty="0" smtClean="0"/>
              <a:t>크기가 </a:t>
            </a:r>
            <a:r>
              <a:rPr lang="en-US" altLang="ko-KR" sz="1600" dirty="0" smtClean="0"/>
              <a:t>38</a:t>
            </a:r>
            <a:r>
              <a:rPr lang="ko-KR" altLang="en-US" sz="1600" dirty="0" smtClean="0"/>
              <a:t>인 </a:t>
            </a:r>
            <a:r>
              <a:rPr lang="en-US" altLang="ko-KR" sz="1600" dirty="0" smtClean="0"/>
              <a:t>feature map</a:t>
            </a:r>
            <a:r>
              <a:rPr lang="ko-KR" altLang="en-US" sz="1600" dirty="0" smtClean="0"/>
              <a:t>에서 충분히 작은 </a:t>
            </a:r>
            <a:r>
              <a:rPr lang="en-US" altLang="ko-KR" sz="1600" dirty="0" smtClean="0"/>
              <a:t>object</a:t>
            </a:r>
            <a:r>
              <a:rPr lang="ko-KR" altLang="en-US" sz="1600" dirty="0" smtClean="0"/>
              <a:t>를 찾을 수 있지 않을까</a:t>
            </a:r>
            <a:r>
              <a:rPr lang="en-US" altLang="ko-KR" sz="1600" dirty="0" smtClean="0"/>
              <a:t>?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482"/>
            <a:ext cx="9144000" cy="27759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12" y="1988984"/>
            <a:ext cx="1980022" cy="4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38DDC-429B-411B-9D27-0DCAF4C9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Tiny SSD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F6026-8D22-42C5-9124-84EF6FE88A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424" y="908974"/>
            <a:ext cx="8641153" cy="576006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Base network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parameter </a:t>
            </a:r>
            <a:r>
              <a:rPr lang="ko-KR" altLang="en-US" dirty="0" smtClean="0"/>
              <a:t>수가 적은 모델로 대체</a:t>
            </a:r>
            <a:r>
              <a:rPr lang="en-US" altLang="ko-KR" dirty="0" smtClean="0"/>
              <a:t>! -&gt; </a:t>
            </a:r>
            <a:r>
              <a:rPr lang="ko-KR" altLang="en-US" dirty="0" smtClean="0"/>
              <a:t>모델 경량화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800" dirty="0" smtClean="0"/>
              <a:t>     - VGG16 </a:t>
            </a:r>
            <a:r>
              <a:rPr lang="en-US" altLang="ko-KR" sz="1800" dirty="0"/>
              <a:t>-&gt; VGG11, </a:t>
            </a:r>
            <a:r>
              <a:rPr lang="en-US" altLang="ko-KR" sz="1800" dirty="0" smtClean="0"/>
              <a:t>5494208</a:t>
            </a:r>
            <a:r>
              <a:rPr lang="ko-KR" altLang="en-US" sz="1800" dirty="0"/>
              <a:t>개</a:t>
            </a:r>
            <a:r>
              <a:rPr lang="ko-KR" altLang="en-US" sz="1800" dirty="0" smtClean="0"/>
              <a:t> 감소</a:t>
            </a:r>
            <a:endParaRPr lang="en-US" altLang="ko-KR" sz="1800" dirty="0" smtClean="0"/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feature map size</a:t>
            </a:r>
            <a:r>
              <a:rPr lang="ko-KR" altLang="en-US" dirty="0" smtClean="0"/>
              <a:t>는 유지 </a:t>
            </a:r>
            <a:r>
              <a:rPr lang="en-US" altLang="ko-KR" dirty="0" smtClean="0"/>
              <a:t>(38, 19, 10, 5, 3, 1)</a:t>
            </a:r>
          </a:p>
          <a:p>
            <a:pPr marL="0" indent="0">
              <a:buNone/>
            </a:pPr>
            <a:r>
              <a:rPr lang="en-US" altLang="ko-KR" dirty="0" smtClean="0"/>
              <a:t>    </a:t>
            </a:r>
            <a:r>
              <a:rPr lang="en-US" altLang="ko-KR" sz="1800" dirty="0" smtClean="0"/>
              <a:t>- VGG </a:t>
            </a:r>
            <a:r>
              <a:rPr lang="ko-KR" altLang="en-US" sz="1800" dirty="0" smtClean="0"/>
              <a:t>모델의 특성</a:t>
            </a:r>
            <a:r>
              <a:rPr lang="en-US" altLang="ko-KR" sz="1800" dirty="0" smtClean="0"/>
              <a:t>, pooling </a:t>
            </a:r>
            <a:r>
              <a:rPr lang="ko-KR" altLang="en-US" sz="1800" dirty="0" smtClean="0"/>
              <a:t>이전의 </a:t>
            </a:r>
            <a:r>
              <a:rPr lang="en-US" altLang="ko-KR" sz="1800" dirty="0" smtClean="0"/>
              <a:t>feature map size </a:t>
            </a:r>
            <a:r>
              <a:rPr lang="ko-KR" altLang="en-US" sz="1800" dirty="0" smtClean="0"/>
              <a:t>유지</a:t>
            </a:r>
            <a:r>
              <a:rPr lang="en-US" altLang="ko-KR" sz="1800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8" y="2948306"/>
            <a:ext cx="7821116" cy="11907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8" y="1009190"/>
            <a:ext cx="7830643" cy="1190791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4342233" y="2328840"/>
            <a:ext cx="450005" cy="4906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6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38DDC-429B-411B-9D27-0DCAF4C9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Tiny SSD (Evaluation)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F6026-8D22-42C5-9124-84EF6FE88A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424" y="908974"/>
            <a:ext cx="8641153" cy="576006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학습 조건 </a:t>
            </a:r>
            <a:r>
              <a:rPr lang="en-US" altLang="ko-KR" dirty="0" smtClean="0"/>
              <a:t>{ iteration : 12k, </a:t>
            </a:r>
            <a:r>
              <a:rPr lang="en-US" altLang="ko-KR" dirty="0" err="1" smtClean="0"/>
              <a:t>lr</a:t>
            </a:r>
            <a:r>
              <a:rPr lang="en-US" altLang="ko-KR" dirty="0" smtClean="0"/>
              <a:t> : 1e-4, batch : 32, </a:t>
            </a:r>
            <a:r>
              <a:rPr lang="en-US" altLang="ko-KR" dirty="0" err="1" smtClean="0"/>
              <a:t>optim</a:t>
            </a:r>
            <a:r>
              <a:rPr lang="en-US" altLang="ko-KR" dirty="0" smtClean="0"/>
              <a:t> : SGD, momentum : 0.9, weight decay : 5e-4, Datasets : VOC2007-2012 </a:t>
            </a:r>
            <a:r>
              <a:rPr lang="en-US" altLang="ko-KR" dirty="0" err="1" smtClean="0"/>
              <a:t>trainval</a:t>
            </a:r>
            <a:r>
              <a:rPr lang="en-US" altLang="ko-KR" dirty="0" smtClean="0"/>
              <a:t> }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지표에서</a:t>
            </a:r>
            <a:r>
              <a:rPr lang="en-US" altLang="ko-KR" dirty="0" smtClean="0"/>
              <a:t> Tiny SSD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SSD300</a:t>
            </a:r>
            <a:r>
              <a:rPr lang="ko-KR" altLang="en-US" dirty="0" smtClean="0"/>
              <a:t>가 높음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   </a:t>
            </a:r>
            <a:r>
              <a:rPr lang="en-US" altLang="ko-KR" sz="1800" dirty="0" smtClean="0"/>
              <a:t>-  normal : </a:t>
            </a:r>
            <a:r>
              <a:rPr lang="en-US" altLang="ko-KR" sz="1800" dirty="0" err="1" smtClean="0"/>
              <a:t>s_prime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제거</a:t>
            </a:r>
            <a:r>
              <a:rPr lang="en-US" altLang="ko-KR" sz="1800" dirty="0" smtClean="0"/>
              <a:t>, min : </a:t>
            </a:r>
            <a:r>
              <a:rPr lang="en-US" altLang="ko-KR" sz="1800" dirty="0" err="1" smtClean="0"/>
              <a:t>s_prime</a:t>
            </a:r>
            <a:r>
              <a:rPr lang="ko-KR" altLang="en-US" sz="1800" dirty="0"/>
              <a:t>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남기고 </a:t>
            </a:r>
            <a:r>
              <a:rPr lang="en-US" altLang="ko-KR" sz="1800" dirty="0" smtClean="0"/>
              <a:t>s</a:t>
            </a:r>
            <a:r>
              <a:rPr lang="ko-KR" altLang="en-US" sz="1800" dirty="0" smtClean="0"/>
              <a:t>를 제거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    -  dining-table</a:t>
            </a:r>
            <a:r>
              <a:rPr lang="ko-KR" altLang="en-US" sz="1800" dirty="0" smtClean="0"/>
              <a:t>과 </a:t>
            </a:r>
            <a:r>
              <a:rPr lang="en-US" altLang="ko-KR" sz="1800" dirty="0" smtClean="0"/>
              <a:t>motor-bike</a:t>
            </a:r>
            <a:r>
              <a:rPr lang="ko-KR" altLang="en-US" sz="1800" dirty="0" smtClean="0"/>
              <a:t>에서는 </a:t>
            </a:r>
            <a:r>
              <a:rPr lang="en-US" altLang="ko-KR" sz="1800" dirty="0" smtClean="0"/>
              <a:t>Tiny SSD300(normal)</a:t>
            </a:r>
            <a:r>
              <a:rPr lang="ko-KR" altLang="en-US" sz="1800" dirty="0" smtClean="0"/>
              <a:t>이 더 우수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f</a:t>
            </a:r>
            <a:r>
              <a:rPr lang="en-US" altLang="ko-KR" dirty="0" smtClean="0"/>
              <a:t>ps </a:t>
            </a:r>
            <a:r>
              <a:rPr lang="ko-KR" altLang="en-US" dirty="0" smtClean="0"/>
              <a:t>지표에서 </a:t>
            </a:r>
            <a:r>
              <a:rPr lang="en-US" altLang="ko-KR" dirty="0" smtClean="0"/>
              <a:t>SSD300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Tiny SSD(normal)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1.34</a:t>
            </a:r>
            <a:r>
              <a:rPr lang="ko-KR" altLang="en-US" dirty="0" smtClean="0"/>
              <a:t>배 우수</a:t>
            </a:r>
            <a:endParaRPr lang="en-US" altLang="ko-KR" sz="1800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006254"/>
              </p:ext>
            </p:extLst>
          </p:nvPr>
        </p:nvGraphicFramePr>
        <p:xfrm>
          <a:off x="1446387" y="1178975"/>
          <a:ext cx="62512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3742">
                  <a:extLst>
                    <a:ext uri="{9D8B030D-6E8A-4147-A177-3AD203B41FA5}">
                      <a16:colId xmlns:a16="http://schemas.microsoft.com/office/drawing/2014/main" val="3278190447"/>
                    </a:ext>
                  </a:extLst>
                </a:gridCol>
                <a:gridCol w="2083742">
                  <a:extLst>
                    <a:ext uri="{9D8B030D-6E8A-4147-A177-3AD203B41FA5}">
                      <a16:colId xmlns:a16="http://schemas.microsoft.com/office/drawing/2014/main" val="2821740392"/>
                    </a:ext>
                  </a:extLst>
                </a:gridCol>
                <a:gridCol w="2083742">
                  <a:extLst>
                    <a:ext uri="{9D8B030D-6E8A-4147-A177-3AD203B41FA5}">
                      <a16:colId xmlns:a16="http://schemas.microsoft.com/office/drawing/2014/main" val="243814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Method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data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mAP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1070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SSD300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VOC2012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62.7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418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Tiny</a:t>
                      </a:r>
                      <a:r>
                        <a:rPr lang="en-US" altLang="ko-KR" baseline="0" dirty="0" smtClean="0"/>
                        <a:t> SSD300(normal)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VOC2012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57.2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685077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Tiny SSD300(min)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VOC2012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47.6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88443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07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38DDC-429B-411B-9D27-0DCAF4C9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Tiny SSD (Evaluation)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F6026-8D22-42C5-9124-84EF6FE88A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424" y="908974"/>
            <a:ext cx="8641153" cy="576006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58" y="818971"/>
            <a:ext cx="6914483" cy="28390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34" y="3746638"/>
            <a:ext cx="6894730" cy="283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3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38DDC-429B-411B-9D27-0DCAF4C9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Transfer-learning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F6026-8D22-42C5-9124-84EF6FE88A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424" y="908974"/>
            <a:ext cx="8641153" cy="5760062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000" dirty="0" smtClean="0"/>
              <a:t>다른 </a:t>
            </a:r>
            <a:r>
              <a:rPr lang="en-US" altLang="ko-KR" sz="2000" dirty="0" smtClean="0"/>
              <a:t>Datasets</a:t>
            </a:r>
            <a:r>
              <a:rPr lang="ko-KR" altLang="en-US" sz="2000" dirty="0" smtClean="0"/>
              <a:t>인 </a:t>
            </a:r>
            <a:r>
              <a:rPr lang="en-US" altLang="ko-KR" sz="2000" dirty="0" smtClean="0"/>
              <a:t>BDD100K(</a:t>
            </a:r>
            <a:r>
              <a:rPr lang="en-US" altLang="ko-KR" sz="2000" dirty="0" err="1" smtClean="0"/>
              <a:t>Berkely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DeepDrive</a:t>
            </a:r>
            <a:r>
              <a:rPr lang="en-US" altLang="ko-KR" sz="2000" dirty="0" smtClean="0"/>
              <a:t>, Road Object Detection Datasets)</a:t>
            </a:r>
            <a:r>
              <a:rPr lang="ko-KR" altLang="en-US" sz="2000" dirty="0" smtClean="0"/>
              <a:t>에서 </a:t>
            </a:r>
            <a:r>
              <a:rPr lang="ko-KR" altLang="en-US" sz="2000" dirty="0" err="1" smtClean="0"/>
              <a:t>전이학습</a:t>
            </a:r>
            <a:r>
              <a:rPr lang="ko-KR" altLang="en-US" sz="2000" dirty="0" smtClean="0"/>
              <a:t> 실시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사실 겹치는 클래스가 </a:t>
            </a:r>
            <a:r>
              <a:rPr lang="ko-KR" altLang="en-US" sz="1600" dirty="0" smtClean="0"/>
              <a:t>절반 </a:t>
            </a:r>
            <a:r>
              <a:rPr lang="ko-KR" altLang="en-US" sz="1600" dirty="0" smtClean="0"/>
              <a:t>존재</a:t>
            </a:r>
            <a:r>
              <a:rPr lang="en-US" altLang="ko-KR" sz="1600" dirty="0" smtClean="0"/>
              <a:t>(‘bike’, ‘bus’, ‘car’, ‘motor’, ‘person’, ‘train’)</a:t>
            </a:r>
            <a:r>
              <a:rPr lang="en-US" altLang="ko-KR" sz="1600" dirty="0" smtClean="0"/>
              <a:t> </a:t>
            </a:r>
            <a:endParaRPr lang="en-US" altLang="ko-KR" sz="1600" dirty="0" smtClean="0"/>
          </a:p>
          <a:p>
            <a:r>
              <a:rPr lang="en-US" altLang="ko-KR" dirty="0" smtClean="0"/>
              <a:t>SSD300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Tiny SSD300 </a:t>
            </a:r>
            <a:r>
              <a:rPr lang="ko-KR" altLang="en-US" dirty="0" smtClean="0"/>
              <a:t>모두 </a:t>
            </a:r>
            <a:r>
              <a:rPr lang="en-US" altLang="ko-KR" dirty="0" smtClean="0"/>
              <a:t>Base network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freezing</a:t>
            </a:r>
            <a:r>
              <a:rPr lang="ko-KR" altLang="en-US" dirty="0" smtClean="0"/>
              <a:t>하고 학습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sz="1800" dirty="0" smtClean="0"/>
              <a:t>- SSD300(Conv4_3, Conv7) and Tiny SSD300(Conv4_2, Conv7)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2" y="908974"/>
            <a:ext cx="8089876" cy="345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3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38DDC-429B-411B-9D27-0DCAF4C9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Transfer-learning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F6026-8D22-42C5-9124-84EF6FE88A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424" y="908974"/>
            <a:ext cx="8641153" cy="5760062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000" dirty="0" smtClean="0"/>
              <a:t>Train sets </a:t>
            </a:r>
            <a:r>
              <a:rPr lang="ko-KR" altLang="en-US" sz="2000" dirty="0" smtClean="0"/>
              <a:t>이미지 </a:t>
            </a:r>
            <a:r>
              <a:rPr lang="en-US" altLang="ko-KR" sz="2000" dirty="0" smtClean="0"/>
              <a:t>70000</a:t>
            </a:r>
            <a:r>
              <a:rPr lang="ko-KR" altLang="en-US" sz="2000" dirty="0" smtClean="0"/>
              <a:t>장을 통해서 학습하고 </a:t>
            </a:r>
            <a:r>
              <a:rPr lang="en-US" altLang="ko-KR" sz="2000" dirty="0" smtClean="0"/>
              <a:t>Validation sets </a:t>
            </a:r>
            <a:r>
              <a:rPr lang="ko-KR" altLang="en-US" sz="2000" dirty="0" smtClean="0"/>
              <a:t>이미지 </a:t>
            </a:r>
            <a:r>
              <a:rPr lang="en-US" altLang="ko-KR" sz="2000" dirty="0" smtClean="0"/>
              <a:t>10000</a:t>
            </a:r>
            <a:r>
              <a:rPr lang="ko-KR" altLang="en-US" sz="2000" dirty="0" smtClean="0"/>
              <a:t>장을 통해 평가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600" dirty="0" smtClean="0"/>
              <a:t>      - 10k iteration </a:t>
            </a:r>
            <a:r>
              <a:rPr lang="ko-KR" altLang="en-US" sz="1600" dirty="0" smtClean="0"/>
              <a:t>동안 학습하였고 나머지 조건은 </a:t>
            </a:r>
            <a:r>
              <a:rPr lang="en-US" altLang="ko-KR" sz="1600" dirty="0" smtClean="0"/>
              <a:t>VOC</a:t>
            </a:r>
            <a:r>
              <a:rPr lang="ko-KR" altLang="en-US" sz="1600" dirty="0" smtClean="0"/>
              <a:t>와 동일</a:t>
            </a:r>
            <a:r>
              <a:rPr lang="en-US" altLang="ko-KR" sz="1600" dirty="0" smtClean="0"/>
              <a:t> </a:t>
            </a:r>
          </a:p>
          <a:p>
            <a:r>
              <a:rPr lang="en-US" altLang="ko-KR" dirty="0" smtClean="0"/>
              <a:t>VOC</a:t>
            </a:r>
            <a:r>
              <a:rPr lang="ko-KR" altLang="en-US" dirty="0"/>
              <a:t>와 </a:t>
            </a:r>
            <a:r>
              <a:rPr lang="en-US" altLang="ko-KR" dirty="0" smtClean="0"/>
              <a:t>BDD100K </a:t>
            </a:r>
            <a:r>
              <a:rPr lang="ko-KR" altLang="en-US" dirty="0" smtClean="0"/>
              <a:t>사이 겹치는 클래스의 인덱스가 다른 점을 고려하지 않고 학습해서 생기는 문제 및 학습 기간의 문제로 판단   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9" y="2832181"/>
            <a:ext cx="8578079" cy="17246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1" y="998973"/>
            <a:ext cx="8582717" cy="17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F4768-47C1-7D43-BE81-E2AD5178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나눔고딕코딩"/>
              </a:rPr>
              <a:t>INDEX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4D40F-858D-A746-9778-92FFA69399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91968" y="1448978"/>
            <a:ext cx="5760063" cy="4528332"/>
          </a:xfrm>
        </p:spPr>
        <p:txBody>
          <a:bodyPr vert="horz" lIns="68580" tIns="34290" rIns="68580" bIns="34290" rtlCol="0" anchor="t">
            <a:normAutofit/>
          </a:bodyPr>
          <a:lstStyle/>
          <a:p>
            <a:endParaRPr lang="en-US" altLang="ko-KR" sz="2400" b="1" dirty="0" smtClean="0">
              <a:latin typeface="+mj-lt"/>
              <a:cs typeface="Calibri"/>
            </a:endParaRPr>
          </a:p>
          <a:p>
            <a:pPr marL="0" indent="0">
              <a:buNone/>
            </a:pPr>
            <a:endParaRPr lang="en-US" altLang="ko-KR" sz="2400" b="1" dirty="0" smtClean="0">
              <a:latin typeface="+mj-lt"/>
              <a:cs typeface="Calibri"/>
            </a:endParaRPr>
          </a:p>
          <a:p>
            <a:r>
              <a:rPr lang="en-US" altLang="ko-KR" sz="2400" b="1" dirty="0" smtClean="0">
                <a:latin typeface="+mj-lt"/>
                <a:cs typeface="Calibri"/>
              </a:rPr>
              <a:t>Object </a:t>
            </a:r>
            <a:r>
              <a:rPr lang="en-US" altLang="ko-KR" sz="2400" b="1" dirty="0">
                <a:latin typeface="+mj-lt"/>
                <a:cs typeface="Calibri"/>
              </a:rPr>
              <a:t>Detection</a:t>
            </a:r>
          </a:p>
          <a:p>
            <a:r>
              <a:rPr lang="en-US" altLang="ko-KR" sz="2400" b="1" dirty="0">
                <a:latin typeface="+mj-lt"/>
                <a:cs typeface="Calibri"/>
              </a:rPr>
              <a:t>SSD: Single Shot Multi-Box Detector</a:t>
            </a:r>
          </a:p>
          <a:p>
            <a:r>
              <a:rPr lang="en-US" altLang="ko-KR" sz="2400" b="1" dirty="0" smtClean="0">
                <a:latin typeface="+mj-lt"/>
                <a:cs typeface="Calibri"/>
              </a:rPr>
              <a:t>Tiny SSD</a:t>
            </a:r>
            <a:endParaRPr lang="en-US" altLang="ko-KR" dirty="0">
              <a:latin typeface="+mj-lt"/>
            </a:endParaRPr>
          </a:p>
          <a:p>
            <a:r>
              <a:rPr lang="en-US" altLang="ko-KR" sz="2400" b="1" dirty="0" smtClean="0">
                <a:latin typeface="+mj-lt"/>
                <a:cs typeface="Calibri"/>
              </a:rPr>
              <a:t>Transfer-learning</a:t>
            </a:r>
            <a:endParaRPr lang="en-US" altLang="ko-KR" sz="2400" b="1" dirty="0" smtClean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68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88202-DA2A-41B1-B385-528424E9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Object Detection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1FE89-7C8C-4F0F-81AF-E0C7E421F9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안의 물체의 위치와 크기</a:t>
            </a:r>
            <a:r>
              <a:rPr lang="en-US" altLang="ko-KR" dirty="0"/>
              <a:t>, </a:t>
            </a:r>
            <a:r>
              <a:rPr lang="ko-KR" altLang="en-US" dirty="0"/>
              <a:t>이름 등을 예측 하는 문제</a:t>
            </a:r>
          </a:p>
        </p:txBody>
      </p:sp>
      <p:pic>
        <p:nvPicPr>
          <p:cNvPr id="1026" name="Picture 2" descr="coco object detection에 대한 이미지 검색결과">
            <a:extLst>
              <a:ext uri="{FF2B5EF4-FFF2-40B4-BE49-F238E27FC236}">
                <a16:creationId xmlns:a16="http://schemas.microsoft.com/office/drawing/2014/main" id="{992162E4-E956-48A0-91D3-02FD9836E0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963" y="2078985"/>
            <a:ext cx="6400074" cy="360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6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88202-DA2A-41B1-B385-528424E9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Object Detection</a:t>
            </a:r>
            <a:endParaRPr lang="ko-KR" altLang="en-US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AA1FCA-E20C-47D0-A53D-3C248963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96" y="1223976"/>
            <a:ext cx="3650745" cy="243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F6FE69-DF08-4FBB-BCBC-075F6BF395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4486" y="1103348"/>
            <a:ext cx="3434467" cy="2595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FED0F0-C4CB-47D9-9307-97D226AC181D}"/>
              </a:ext>
            </a:extLst>
          </p:cNvPr>
          <p:cNvSpPr txBox="1"/>
          <p:nvPr/>
        </p:nvSpPr>
        <p:spPr>
          <a:xfrm>
            <a:off x="1357760" y="787166"/>
            <a:ext cx="1144218" cy="43680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 latinLnBrk="0"/>
            <a:r>
              <a:rPr lang="ko-KR" altLang="en-US" sz="2000" dirty="0">
                <a:latin typeface="Calibri"/>
                <a:cs typeface="Calibri"/>
              </a:rPr>
              <a:t>이미지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A7E4F-40C3-4199-B469-3D0BE87B83BF}"/>
              </a:ext>
            </a:extLst>
          </p:cNvPr>
          <p:cNvSpPr txBox="1"/>
          <p:nvPr/>
        </p:nvSpPr>
        <p:spPr>
          <a:xfrm>
            <a:off x="5011061" y="548968"/>
            <a:ext cx="3366948" cy="450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 latinLnBrk="0"/>
            <a:r>
              <a:rPr lang="ko-KR" altLang="en-US" sz="2000" dirty="0">
                <a:latin typeface="Calibri"/>
                <a:cs typeface="Calibri"/>
              </a:rPr>
              <a:t>위치</a:t>
            </a:r>
            <a:r>
              <a:rPr lang="en-US" altLang="ko-KR" sz="2000" dirty="0">
                <a:latin typeface="Calibri"/>
                <a:cs typeface="Calibri"/>
              </a:rPr>
              <a:t>(</a:t>
            </a:r>
            <a:r>
              <a:rPr lang="ko-KR" altLang="en-US" sz="2000" dirty="0" err="1">
                <a:latin typeface="Calibri"/>
                <a:cs typeface="Calibri"/>
              </a:rPr>
              <a:t>바운딩</a:t>
            </a:r>
            <a:r>
              <a:rPr lang="ko-KR" altLang="en-US" sz="2000" dirty="0">
                <a:latin typeface="Calibri"/>
                <a:cs typeface="Calibri"/>
              </a:rPr>
              <a:t> 박스</a:t>
            </a:r>
            <a:r>
              <a:rPr lang="en-US" altLang="ko-KR" sz="2000" dirty="0">
                <a:latin typeface="Calibri"/>
                <a:cs typeface="Calibri"/>
              </a:rPr>
              <a:t>) </a:t>
            </a:r>
            <a:r>
              <a:rPr lang="ko-KR" altLang="en-US" sz="2000" dirty="0">
                <a:latin typeface="Calibri"/>
                <a:cs typeface="Calibri"/>
              </a:rPr>
              <a:t>와 클래스 정보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7FD143-230C-4528-B71C-1273F27E45D1}"/>
                  </a:ext>
                </a:extLst>
              </p:cNvPr>
              <p:cNvSpPr txBox="1"/>
              <p:nvPr/>
            </p:nvSpPr>
            <p:spPr>
              <a:xfrm>
                <a:off x="4948630" y="836300"/>
                <a:ext cx="2708865" cy="45000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𝑚𝑖𝑛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Calibri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𝑚𝑖𝑛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Calibri"/>
                        </a:rPr>
                        <m:t>𝑤𝑖𝑑𝑡h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Calibri"/>
                        </a:rPr>
                        <m:t>,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Calibri"/>
                        </a:rPr>
                        <m:t>h𝑒𝑖𝑔h𝑡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Calibri"/>
                        </a:rPr>
                        <m:t>] </m:t>
                      </m:r>
                    </m:oMath>
                  </m:oMathPara>
                </a14:m>
                <a:endParaRPr lang="ko-KR" altLang="en-US" sz="12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7FD143-230C-4528-B71C-1273F27E4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630" y="836300"/>
                <a:ext cx="2708865" cy="450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0158475-ED31-4B1D-9304-BD99DDFA4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4115" y="4329011"/>
            <a:ext cx="3650743" cy="243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30C92B-B951-4A07-A098-9B8D36D0F7EF}"/>
              </a:ext>
            </a:extLst>
          </p:cNvPr>
          <p:cNvCxnSpPr>
            <a:stCxn id="4" idx="2"/>
            <a:endCxn id="2052" idx="0"/>
          </p:cNvCxnSpPr>
          <p:nvPr/>
        </p:nvCxnSpPr>
        <p:spPr>
          <a:xfrm flipH="1">
            <a:off x="4389487" y="3699003"/>
            <a:ext cx="2282233" cy="630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532526-6862-409C-9BE5-C24F6DB778C4}"/>
              </a:ext>
            </a:extLst>
          </p:cNvPr>
          <p:cNvCxnSpPr>
            <a:stCxn id="2050" idx="2"/>
            <a:endCxn id="2052" idx="0"/>
          </p:cNvCxnSpPr>
          <p:nvPr/>
        </p:nvCxnSpPr>
        <p:spPr>
          <a:xfrm>
            <a:off x="1929869" y="3654003"/>
            <a:ext cx="2459618" cy="675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9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88202-DA2A-41B1-B385-528424E9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Object Detection</a:t>
            </a:r>
            <a:endParaRPr lang="ko-KR" altLang="en-US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AA1FCA-E20C-47D0-A53D-3C248963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670" y="2742237"/>
            <a:ext cx="2654310" cy="17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옅은, 표지판, 시계이(가) 표시된 사진&#10;&#10;자동 생성된 설명">
            <a:extLst>
              <a:ext uri="{FF2B5EF4-FFF2-40B4-BE49-F238E27FC236}">
                <a16:creationId xmlns:a16="http://schemas.microsoft.com/office/drawing/2014/main" id="{691ADDD9-10CB-410D-B163-B475ED798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830" y="2190550"/>
            <a:ext cx="2790181" cy="27901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ED9139-6CC7-4D47-825D-69D9D8E448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011" y="2287814"/>
            <a:ext cx="3434467" cy="259565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29000" y="2152812"/>
            <a:ext cx="1350015" cy="2700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SSD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32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38DDC-429B-411B-9D27-0DCAF4C9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24" y="98962"/>
            <a:ext cx="8641152" cy="99001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SSD: Single Shot Multi-Box </a:t>
            </a:r>
            <a:r>
              <a:rPr lang="en-US" altLang="ko-KR" dirty="0" smtClean="0"/>
              <a:t>Detector</a:t>
            </a:r>
            <a:br>
              <a:rPr lang="en-US" altLang="ko-KR" dirty="0" smtClean="0"/>
            </a:br>
            <a:r>
              <a:rPr lang="en-US" altLang="ko-KR" dirty="0" smtClean="0"/>
              <a:t>(vs. Y</a:t>
            </a:r>
            <a:r>
              <a:rPr lang="en-US" altLang="ko-KR" dirty="0" smtClean="0"/>
              <a:t>olo v1)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F6026-8D22-42C5-9124-84EF6FE88A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SSD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Yolo v1</a:t>
            </a:r>
            <a:r>
              <a:rPr lang="ko-KR" altLang="en-US" dirty="0" smtClean="0"/>
              <a:t>과 </a:t>
            </a:r>
            <a:r>
              <a:rPr lang="ko-KR" altLang="en-US" dirty="0" smtClean="0"/>
              <a:t>달리 </a:t>
            </a:r>
            <a:r>
              <a:rPr lang="en-US" altLang="ko-KR" dirty="0" smtClean="0"/>
              <a:t>FC layer</a:t>
            </a:r>
            <a:r>
              <a:rPr lang="ko-KR" altLang="en-US" dirty="0" smtClean="0"/>
              <a:t>를 제거하고</a:t>
            </a:r>
            <a:r>
              <a:rPr lang="en-US" altLang="ko-KR" dirty="0" smtClean="0"/>
              <a:t> Convolution </a:t>
            </a:r>
            <a:r>
              <a:rPr lang="en-US" altLang="ko-KR" dirty="0"/>
              <a:t>layer </a:t>
            </a:r>
            <a:r>
              <a:rPr lang="ko-KR" altLang="en-US" dirty="0"/>
              <a:t>들로만 </a:t>
            </a:r>
            <a:r>
              <a:rPr lang="ko-KR" altLang="en-US" dirty="0" smtClean="0"/>
              <a:t>이루어진 </a:t>
            </a:r>
            <a:r>
              <a:rPr lang="en-US" altLang="ko-KR" dirty="0" smtClean="0"/>
              <a:t>network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sz="1800" dirty="0" smtClean="0"/>
              <a:t>- Base network(VGG16) + Extra network, 6</a:t>
            </a:r>
            <a:r>
              <a:rPr lang="ko-KR" altLang="en-US" sz="1800" dirty="0" smtClean="0"/>
              <a:t>개의 </a:t>
            </a:r>
            <a:r>
              <a:rPr lang="en-US" altLang="ko-KR" sz="1800" dirty="0" err="1" smtClean="0"/>
              <a:t>Conf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ch</a:t>
            </a:r>
            <a:r>
              <a:rPr lang="en-US" altLang="ko-KR" sz="1800" dirty="0" smtClean="0"/>
              <a:t> : 21)</a:t>
            </a:r>
            <a:r>
              <a:rPr lang="ko-KR" altLang="en-US" sz="1800" dirty="0" smtClean="0"/>
              <a:t>와 </a:t>
            </a:r>
            <a:r>
              <a:rPr lang="en-US" altLang="ko-KR" sz="1800" dirty="0" err="1" smtClean="0"/>
              <a:t>Loc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ch</a:t>
            </a:r>
            <a:r>
              <a:rPr lang="en-US" altLang="ko-KR" sz="1800" dirty="0" smtClean="0"/>
              <a:t> : 4) layer</a:t>
            </a:r>
            <a:endParaRPr lang="en-US" altLang="ko-KR" sz="1800" dirty="0" smtClean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F8A7A7-4CE7-4108-96FE-2AA8EB08CFAD}"/>
              </a:ext>
            </a:extLst>
          </p:cNvPr>
          <p:cNvSpPr/>
          <p:nvPr/>
        </p:nvSpPr>
        <p:spPr>
          <a:xfrm>
            <a:off x="2861980" y="3762375"/>
            <a:ext cx="4590051" cy="333375"/>
          </a:xfrm>
          <a:prstGeom prst="roundRect">
            <a:avLst>
              <a:gd name="adj" fmla="val 2725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61" y="1088973"/>
            <a:ext cx="7020077" cy="385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1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38DDC-429B-411B-9D27-0DCAF4C9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24" y="98962"/>
            <a:ext cx="8641152" cy="99001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SSD: Single Shot Multi-Box </a:t>
            </a:r>
            <a:r>
              <a:rPr lang="en-US" altLang="ko-KR" dirty="0" smtClean="0"/>
              <a:t>Detector</a:t>
            </a:r>
            <a:br>
              <a:rPr lang="en-US" altLang="ko-KR" dirty="0" smtClean="0"/>
            </a:br>
            <a:r>
              <a:rPr lang="en-US" altLang="ko-KR" dirty="0" smtClean="0"/>
              <a:t>(vs. Y</a:t>
            </a:r>
            <a:r>
              <a:rPr lang="en-US" altLang="ko-KR" dirty="0" smtClean="0"/>
              <a:t>olo v1)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F6026-8D22-42C5-9124-84EF6FE88A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Yolo v1</a:t>
            </a:r>
            <a:r>
              <a:rPr lang="ko-KR" altLang="en-US" dirty="0"/>
              <a:t>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를 통해서 </a:t>
            </a:r>
            <a:r>
              <a:rPr lang="en-US" altLang="ko-KR" dirty="0" smtClean="0"/>
              <a:t>98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bounding box</a:t>
            </a:r>
            <a:r>
              <a:rPr lang="ko-KR" altLang="en-US" dirty="0" smtClean="0"/>
              <a:t>를 예측</a:t>
            </a:r>
            <a:endParaRPr lang="en-US" altLang="ko-KR" dirty="0" smtClean="0"/>
          </a:p>
          <a:p>
            <a:r>
              <a:rPr lang="en-US" altLang="ko-KR" dirty="0" smtClean="0"/>
              <a:t>SSD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를 통해서 </a:t>
            </a:r>
            <a:r>
              <a:rPr lang="en-US" altLang="ko-KR" dirty="0" smtClean="0"/>
              <a:t>8732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bounding box</a:t>
            </a:r>
            <a:r>
              <a:rPr lang="ko-KR" altLang="en-US" dirty="0" smtClean="0"/>
              <a:t>를 예측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   - </a:t>
            </a:r>
            <a:r>
              <a:rPr lang="ko-KR" altLang="en-US" sz="1600" dirty="0" smtClean="0"/>
              <a:t>이는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feature map</a:t>
            </a:r>
            <a:r>
              <a:rPr lang="ko-KR" altLang="en-US" sz="1600" dirty="0" smtClean="0"/>
              <a:t>의 크기에 알맞은 </a:t>
            </a:r>
            <a:r>
              <a:rPr lang="en-US" altLang="ko-KR" sz="1600" dirty="0" smtClean="0"/>
              <a:t>Object</a:t>
            </a:r>
            <a:r>
              <a:rPr lang="ko-KR" altLang="en-US" sz="1600" dirty="0" smtClean="0"/>
              <a:t>를 할당하기 위함</a:t>
            </a:r>
            <a:endParaRPr lang="en-US" altLang="ko-KR" sz="1600" dirty="0" smtClean="0"/>
          </a:p>
          <a:p>
            <a:endParaRPr lang="en-US" altLang="ko-KR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F8A7A7-4CE7-4108-96FE-2AA8EB08CFAD}"/>
              </a:ext>
            </a:extLst>
          </p:cNvPr>
          <p:cNvSpPr/>
          <p:nvPr/>
        </p:nvSpPr>
        <p:spPr>
          <a:xfrm>
            <a:off x="2861980" y="3762375"/>
            <a:ext cx="4590051" cy="333375"/>
          </a:xfrm>
          <a:prstGeom prst="roundRect">
            <a:avLst>
              <a:gd name="adj" fmla="val 2725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61" y="1088973"/>
            <a:ext cx="6890322" cy="37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1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38DDC-429B-411B-9D27-0DCAF4C9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SSD: Single Shot Multi-Box Detector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F6026-8D22-42C5-9124-84EF6FE88A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Detector &amp; Classifier(Base network : 2, Extra network : 4)</a:t>
            </a:r>
          </a:p>
          <a:p>
            <a:r>
              <a:rPr lang="en-US" altLang="ko-KR" dirty="0" smtClean="0"/>
              <a:t>8732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bounding box</a:t>
            </a:r>
            <a:r>
              <a:rPr lang="ko-KR" altLang="en-US" dirty="0"/>
              <a:t> </a:t>
            </a:r>
            <a:r>
              <a:rPr lang="en-US" altLang="ko-KR" dirty="0" smtClean="0"/>
              <a:t>-&gt; NMS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Final detections</a:t>
            </a:r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en-US" altLang="ko-KR" sz="1800" dirty="0" smtClean="0"/>
              <a:t>- NMS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Confidence </a:t>
            </a:r>
            <a:r>
              <a:rPr lang="ko-KR" altLang="en-US" sz="1800" dirty="0" smtClean="0"/>
              <a:t>순으로 정렬 후 </a:t>
            </a:r>
            <a:r>
              <a:rPr lang="en-US" altLang="ko-KR" sz="1800" dirty="0" smtClean="0"/>
              <a:t>IOU </a:t>
            </a:r>
            <a:r>
              <a:rPr lang="ko-KR" altLang="en-US" sz="1800" dirty="0" smtClean="0"/>
              <a:t>연산 결과가 </a:t>
            </a:r>
            <a:r>
              <a:rPr lang="en-US" altLang="ko-KR" sz="1800" dirty="0" smtClean="0"/>
              <a:t>0.5 </a:t>
            </a:r>
            <a:r>
              <a:rPr lang="ko-KR" altLang="en-US" sz="1800" dirty="0" smtClean="0"/>
              <a:t>이상은 중복으로 간주</a:t>
            </a:r>
            <a:endParaRPr lang="en-US" altLang="ko-KR" sz="1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8" y="817050"/>
            <a:ext cx="7290081" cy="40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38DDC-429B-411B-9D27-0DCAF4C9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SSD: Single Shot Multi-Box Detector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F6026-8D22-42C5-9124-84EF6FE88A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Loc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layer 4 channels -&gt; </a:t>
            </a:r>
            <a:r>
              <a:rPr lang="en-US" altLang="ko-KR" dirty="0" err="1" smtClean="0"/>
              <a:t>xmin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ymin</a:t>
            </a:r>
            <a:r>
              <a:rPr lang="en-US" altLang="ko-KR" dirty="0" smtClean="0"/>
              <a:t>, w, h</a:t>
            </a:r>
          </a:p>
          <a:p>
            <a:r>
              <a:rPr lang="en-US" altLang="ko-KR" dirty="0" err="1" smtClean="0"/>
              <a:t>Conf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layer 21 channels -&gt; 0(</a:t>
            </a:r>
            <a:r>
              <a:rPr lang="en-US" altLang="ko-KR" dirty="0" err="1" smtClean="0"/>
              <a:t>bg</a:t>
            </a:r>
            <a:r>
              <a:rPr lang="en-US" altLang="ko-KR" dirty="0" smtClean="0"/>
              <a:t>), … , 20(</a:t>
            </a:r>
            <a:r>
              <a:rPr lang="en-US" altLang="ko-KR" dirty="0" err="1" smtClean="0"/>
              <a:t>tv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r>
              <a:rPr lang="en-US" altLang="ko-KR" dirty="0" smtClean="0"/>
              <a:t>    -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-&gt; 0_prob(</a:t>
            </a:r>
            <a:r>
              <a:rPr lang="en-US" altLang="ko-KR" dirty="0" err="1" smtClean="0"/>
              <a:t>bg</a:t>
            </a:r>
            <a:r>
              <a:rPr lang="en-US" altLang="ko-KR" dirty="0" smtClean="0"/>
              <a:t>), … , 20_prob(</a:t>
            </a:r>
            <a:r>
              <a:rPr lang="en-US" altLang="ko-KR" dirty="0" err="1" smtClean="0"/>
              <a:t>tv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6" y="818971"/>
            <a:ext cx="7907670" cy="423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latinLnBrk="0">
          <a:defRPr sz="1600" dirty="0"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30736</TotalTime>
  <Words>617</Words>
  <Application>Microsoft Office PowerPoint</Application>
  <PresentationFormat>화면 슬라이드 쇼(4:3)</PresentationFormat>
  <Paragraphs>173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나눔고딕코딩</vt:lpstr>
      <vt:lpstr>Calibri</vt:lpstr>
      <vt:lpstr>맑은 고딕</vt:lpstr>
      <vt:lpstr>Wingdings</vt:lpstr>
      <vt:lpstr>Arial</vt:lpstr>
      <vt:lpstr>나눔바른고딕</vt:lpstr>
      <vt:lpstr>Cambria Math</vt:lpstr>
      <vt:lpstr>Tahoma</vt:lpstr>
      <vt:lpstr>Office 테마</vt:lpstr>
      <vt:lpstr>Object Detection with Tiny SSD(Single Shot Multi-Box Detector)</vt:lpstr>
      <vt:lpstr>INDEX</vt:lpstr>
      <vt:lpstr>Object Detection</vt:lpstr>
      <vt:lpstr>Object Detection</vt:lpstr>
      <vt:lpstr>Object Detection</vt:lpstr>
      <vt:lpstr>SSD: Single Shot Multi-Box Detector (vs. Yolo v1)</vt:lpstr>
      <vt:lpstr>SSD: Single Shot Multi-Box Detector (vs. Yolo v1)</vt:lpstr>
      <vt:lpstr>SSD: Single Shot Multi-Box Detector</vt:lpstr>
      <vt:lpstr>SSD: Single Shot Multi-Box Detector</vt:lpstr>
      <vt:lpstr>SSD: Single Shot Multi-Box Detector</vt:lpstr>
      <vt:lpstr>Tiny SSD</vt:lpstr>
      <vt:lpstr>Tiny SSD</vt:lpstr>
      <vt:lpstr>Tiny SSD (Evaluation)</vt:lpstr>
      <vt:lpstr>Tiny SSD (Evaluation)</vt:lpstr>
      <vt:lpstr>Transfer-learning</vt:lpstr>
      <vt:lpstr>Transfer-learning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GrAVity: A Massively Parallel Antivirus Engine</dc:title>
  <dc:creator>hslee</dc:creator>
  <cp:lastModifiedBy>USER</cp:lastModifiedBy>
  <cp:revision>1471</cp:revision>
  <cp:lastPrinted>2019-12-19T06:28:15Z</cp:lastPrinted>
  <dcterms:created xsi:type="dcterms:W3CDTF">2013-06-22T14:18:11Z</dcterms:created>
  <dcterms:modified xsi:type="dcterms:W3CDTF">2020-01-05T11:27:21Z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2010-09-15T00:00:00Z</vt:filetime>
  </property>
  <property fmtid="{D5CDD505-2E9C-101B-9397-08002B2CF9AE}" pid="3" name="LastSaved">
    <vt:filetime>2013-06-22T00:00:00Z</vt:filetime>
  </property>
</Properties>
</file>